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1" r:id="rId5"/>
    <p:sldId id="259" r:id="rId6"/>
    <p:sldId id="263" r:id="rId7"/>
    <p:sldId id="264" r:id="rId8"/>
    <p:sldId id="260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6"/>
    <p:restoredTop sz="94592"/>
  </p:normalViewPr>
  <p:slideViewPr>
    <p:cSldViewPr snapToGrid="0" snapToObjects="1">
      <p:cViewPr varScale="1">
        <p:scale>
          <a:sx n="81" d="100"/>
          <a:sy n="81" d="100"/>
        </p:scale>
        <p:origin x="200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024C7F-29FE-FC45-8734-5C609A6A3515}" type="datetimeFigureOut">
              <a:rPr kumimoji="1" lang="ko-KR" altLang="en-US" smtClean="0"/>
              <a:t>2017. 1. 13.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A26731-7C68-5E4E-B906-B07240134BE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4536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0605-83BF-F44B-B939-BD794B96A8BB}" type="datetimeFigureOut">
              <a:rPr kumimoji="1" lang="ko-KR" altLang="en-US" smtClean="0"/>
              <a:t>2017. 1. 13.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DD4E5-ADBA-734B-96FB-B3A398190D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81082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0605-83BF-F44B-B939-BD794B96A8BB}" type="datetimeFigureOut">
              <a:rPr kumimoji="1" lang="ko-KR" altLang="en-US" smtClean="0"/>
              <a:t>2017. 1. 13.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DD4E5-ADBA-734B-96FB-B3A398190D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76804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0605-83BF-F44B-B939-BD794B96A8BB}" type="datetimeFigureOut">
              <a:rPr kumimoji="1" lang="ko-KR" altLang="en-US" smtClean="0"/>
              <a:t>2017. 1. 13.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DD4E5-ADBA-734B-96FB-B3A398190D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10968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02172" y="148184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0605-83BF-F44B-B939-BD794B96A8BB}" type="datetimeFigureOut">
              <a:rPr kumimoji="1" lang="ko-KR" altLang="en-US" smtClean="0"/>
              <a:t>2017. 1. 13.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DD4E5-ADBA-734B-96FB-B3A398190D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69853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0605-83BF-F44B-B939-BD794B96A8BB}" type="datetimeFigureOut">
              <a:rPr kumimoji="1" lang="ko-KR" altLang="en-US" smtClean="0"/>
              <a:t>2017. 1. 13.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DD4E5-ADBA-734B-96FB-B3A398190D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30996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0605-83BF-F44B-B939-BD794B96A8BB}" type="datetimeFigureOut">
              <a:rPr kumimoji="1" lang="ko-KR" altLang="en-US" smtClean="0"/>
              <a:t>2017. 1. 13.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DD4E5-ADBA-734B-96FB-B3A398190D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0693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0605-83BF-F44B-B939-BD794B96A8BB}" type="datetimeFigureOut">
              <a:rPr kumimoji="1" lang="ko-KR" altLang="en-US" smtClean="0"/>
              <a:t>2017. 1. 13.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DD4E5-ADBA-734B-96FB-B3A398190D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80995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0605-83BF-F44B-B939-BD794B96A8BB}" type="datetimeFigureOut">
              <a:rPr kumimoji="1" lang="ko-KR" altLang="en-US" smtClean="0"/>
              <a:t>2017. 1. 13.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DD4E5-ADBA-734B-96FB-B3A398190D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69918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0605-83BF-F44B-B939-BD794B96A8BB}" type="datetimeFigureOut">
              <a:rPr kumimoji="1" lang="ko-KR" altLang="en-US" smtClean="0"/>
              <a:t>2017. 1. 13.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DD4E5-ADBA-734B-96FB-B3A398190D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6844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0605-83BF-F44B-B939-BD794B96A8BB}" type="datetimeFigureOut">
              <a:rPr kumimoji="1" lang="ko-KR" altLang="en-US" smtClean="0"/>
              <a:t>2017. 1. 13.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DD4E5-ADBA-734B-96FB-B3A398190D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24081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40605-83BF-F44B-B939-BD794B96A8BB}" type="datetimeFigureOut">
              <a:rPr kumimoji="1" lang="ko-KR" altLang="en-US" smtClean="0"/>
              <a:t>2017. 1. 13.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DD4E5-ADBA-734B-96FB-B3A398190D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6717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640605-83BF-F44B-B939-BD794B96A8BB}" type="datetimeFigureOut">
              <a:rPr kumimoji="1" lang="ko-KR" altLang="en-US" smtClean="0"/>
              <a:t>2017. 1. 13.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4DD4E5-ADBA-734B-96FB-B3A398190D8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9174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 err="1" smtClean="0">
                <a:solidFill>
                  <a:srgbClr val="FF0000"/>
                </a:solidFill>
              </a:rPr>
              <a:t>Red</a:t>
            </a:r>
            <a:r>
              <a:rPr kumimoji="1" lang="en-US" altLang="ko-KR" dirty="0" err="1" smtClean="0"/>
              <a:t>BlackTree</a:t>
            </a:r>
            <a:endParaRPr kumimoji="1" lang="ko-KR" altLang="en-US" dirty="0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 smtClean="0"/>
              <a:t>Made By </a:t>
            </a:r>
            <a:r>
              <a:rPr kumimoji="1" lang="en-US" altLang="ko-KR" dirty="0" err="1" smtClean="0"/>
              <a:t>Eunji</a:t>
            </a:r>
            <a:endParaRPr kumimoji="1"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-186267" y="-237067"/>
            <a:ext cx="12496800" cy="711200"/>
          </a:xfrm>
          <a:prstGeom prst="rect">
            <a:avLst/>
          </a:prstGeom>
          <a:solidFill>
            <a:srgbClr val="FF0000">
              <a:alpha val="4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-186267" y="6502400"/>
            <a:ext cx="12496800" cy="7112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7868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199" y="368901"/>
            <a:ext cx="10515600" cy="1325563"/>
          </a:xfrm>
        </p:spPr>
        <p:txBody>
          <a:bodyPr/>
          <a:lstStyle/>
          <a:p>
            <a:r>
              <a:rPr kumimoji="1" lang="en-US" altLang="ko-KR" dirty="0" smtClean="0"/>
              <a:t>Case2</a:t>
            </a:r>
            <a:r>
              <a:rPr kumimoji="1" lang="ko-KR" altLang="en-US" dirty="0" smtClean="0"/>
              <a:t> </a:t>
            </a:r>
            <a:r>
              <a:rPr kumimoji="1" lang="en-US" altLang="ko-KR" sz="2800" dirty="0" smtClean="0"/>
              <a:t>(</a:t>
            </a:r>
            <a:r>
              <a:rPr kumimoji="1" lang="ko-KR" altLang="en-US" sz="2800" dirty="0" smtClean="0"/>
              <a:t>검은 부모</a:t>
            </a:r>
            <a:r>
              <a:rPr kumimoji="1" lang="en-US" altLang="ko-KR" sz="2800" dirty="0" smtClean="0"/>
              <a:t>,</a:t>
            </a:r>
            <a:r>
              <a:rPr kumimoji="1" lang="ko-KR" altLang="en-US" sz="2800" dirty="0" smtClean="0"/>
              <a:t> 빨강 자식 노드</a:t>
            </a:r>
            <a:r>
              <a:rPr kumimoji="1" lang="en-US" altLang="ko-KR" sz="2800" dirty="0" smtClean="0"/>
              <a:t>)</a:t>
            </a:r>
            <a:endParaRPr kumimoji="1" lang="ko-KR" altLang="en-US" sz="28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4302" y="1332706"/>
            <a:ext cx="5663395" cy="5086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829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24466" y="365125"/>
            <a:ext cx="10515600" cy="1325563"/>
          </a:xfrm>
        </p:spPr>
        <p:txBody>
          <a:bodyPr/>
          <a:lstStyle/>
          <a:p>
            <a:r>
              <a:rPr kumimoji="1" lang="en-US" altLang="ko-KR" dirty="0" smtClean="0"/>
              <a:t>Case3</a:t>
            </a:r>
            <a:r>
              <a:rPr kumimoji="1" lang="ko-KR" altLang="en-US" dirty="0" smtClean="0"/>
              <a:t> </a:t>
            </a:r>
            <a:r>
              <a:rPr kumimoji="1" lang="en-US" altLang="ko-KR" sz="2800" dirty="0" smtClean="0"/>
              <a:t>(</a:t>
            </a:r>
            <a:r>
              <a:rPr kumimoji="1" lang="ko-KR" altLang="en-US" sz="2800" dirty="0" smtClean="0"/>
              <a:t>빨강 부모 노드</a:t>
            </a:r>
            <a:r>
              <a:rPr kumimoji="1" lang="en-US" altLang="ko-KR" sz="2800" dirty="0" smtClean="0"/>
              <a:t>)</a:t>
            </a:r>
            <a:endParaRPr kumimoji="1" lang="ko-KR" altLang="en-US" sz="28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466" y="1690688"/>
            <a:ext cx="10143067" cy="375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806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70489" y="295056"/>
            <a:ext cx="10515600" cy="1325563"/>
          </a:xfrm>
        </p:spPr>
        <p:txBody>
          <a:bodyPr/>
          <a:lstStyle/>
          <a:p>
            <a:r>
              <a:rPr kumimoji="1" lang="en-US" altLang="ko-KR" dirty="0" smtClean="0"/>
              <a:t>RBT</a:t>
            </a:r>
            <a:r>
              <a:rPr kumimoji="1" lang="ko-KR" altLang="en-US" dirty="0" smtClean="0"/>
              <a:t>란</a:t>
            </a:r>
            <a:r>
              <a:rPr kumimoji="1" lang="en-US" altLang="ko-KR" dirty="0" smtClean="0"/>
              <a:t>?</a:t>
            </a:r>
            <a:endParaRPr kumimoji="1" lang="ko-KR" altLang="en-US" dirty="0"/>
          </a:p>
        </p:txBody>
      </p:sp>
      <p:grpSp>
        <p:nvGrpSpPr>
          <p:cNvPr id="7" name="그룹 6"/>
          <p:cNvGrpSpPr/>
          <p:nvPr/>
        </p:nvGrpSpPr>
        <p:grpSpPr>
          <a:xfrm>
            <a:off x="2849031" y="1333646"/>
            <a:ext cx="8669867" cy="5208120"/>
            <a:chOff x="2849031" y="1333646"/>
            <a:chExt cx="8669867" cy="5208120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49031" y="1333646"/>
              <a:ext cx="8669867" cy="5208120"/>
            </a:xfrm>
            <a:prstGeom prst="rect">
              <a:avLst/>
            </a:prstGeom>
          </p:spPr>
        </p:pic>
        <p:sp>
          <p:nvSpPr>
            <p:cNvPr id="6" name="텍스트 상자 5"/>
            <p:cNvSpPr txBox="1"/>
            <p:nvPr/>
          </p:nvSpPr>
          <p:spPr>
            <a:xfrm>
              <a:off x="3162299" y="1333656"/>
              <a:ext cx="4021665" cy="87716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kumimoji="1" lang="en-US" altLang="ko-KR" sz="1700" dirty="0" smtClean="0"/>
                <a:t>Binary Search Tree</a:t>
              </a:r>
              <a:r>
                <a:rPr kumimoji="1" lang="ko-KR" altLang="en-US" sz="1700" dirty="0" smtClean="0"/>
                <a:t>로</a:t>
              </a:r>
              <a:r>
                <a:rPr kumimoji="1" lang="en-US" altLang="ko-KR" sz="1700" dirty="0" smtClean="0"/>
                <a:t>,</a:t>
              </a:r>
              <a:r>
                <a:rPr kumimoji="1" lang="ko-KR" altLang="en-US" sz="1700" dirty="0" smtClean="0"/>
                <a:t> </a:t>
              </a:r>
              <a:endParaRPr kumimoji="1" lang="en-US" altLang="ko-KR" sz="1700" dirty="0" smtClean="0"/>
            </a:p>
            <a:p>
              <a:r>
                <a:rPr kumimoji="1" lang="ko-KR" altLang="en-US" sz="1700" dirty="0" smtClean="0">
                  <a:solidFill>
                    <a:srgbClr val="FF0000"/>
                  </a:solidFill>
                </a:rPr>
                <a:t>빨강 </a:t>
              </a:r>
              <a:r>
                <a:rPr kumimoji="1" lang="ko-KR" altLang="en-US" sz="1700" dirty="0" smtClean="0"/>
                <a:t>혹은 검정으로 노드를 칠한다</a:t>
              </a:r>
              <a:endParaRPr kumimoji="1" lang="en-US" altLang="ko-KR" sz="1700" dirty="0" smtClean="0"/>
            </a:p>
            <a:p>
              <a:endParaRPr kumimoji="1" lang="ko-KR" altLang="en-US" sz="1700" dirty="0"/>
            </a:p>
          </p:txBody>
        </p:sp>
      </p:grpSp>
    </p:spTree>
    <p:extLst>
      <p:ext uri="{BB962C8B-B14F-4D97-AF65-F5344CB8AC3E}">
        <p14:creationId xmlns:p14="http://schemas.microsoft.com/office/powerpoint/2010/main" val="514214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64779" y="239001"/>
            <a:ext cx="10515600" cy="1325563"/>
          </a:xfrm>
        </p:spPr>
        <p:txBody>
          <a:bodyPr/>
          <a:lstStyle/>
          <a:p>
            <a:r>
              <a:rPr kumimoji="1" lang="ko-KR" altLang="en-US" dirty="0" smtClean="0"/>
              <a:t>특징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64779" y="1584107"/>
            <a:ext cx="4695497" cy="4612399"/>
          </a:xfrm>
        </p:spPr>
        <p:txBody>
          <a:bodyPr>
            <a:normAutofit/>
          </a:bodyPr>
          <a:lstStyle/>
          <a:p>
            <a:pPr latinLnBrk="0">
              <a:lnSpc>
                <a:spcPct val="150000"/>
              </a:lnSpc>
              <a:spcBef>
                <a:spcPts val="0"/>
              </a:spcBef>
              <a:buFont typeface="Wingdings" charset="2"/>
              <a:buChar char="§"/>
            </a:pPr>
            <a:r>
              <a:rPr kumimoji="1" lang="ko-KR" altLang="en-US" sz="2000" dirty="0" smtClean="0"/>
              <a:t>기본적으로 </a:t>
            </a:r>
            <a:r>
              <a:rPr kumimoji="1" lang="en-US" altLang="ko-KR" sz="2000" dirty="0" smtClean="0"/>
              <a:t>BST</a:t>
            </a:r>
            <a:r>
              <a:rPr kumimoji="1" lang="ko-KR" altLang="en-US" sz="2000" dirty="0" smtClean="0"/>
              <a:t>와 비슷</a:t>
            </a:r>
            <a:endParaRPr kumimoji="1" lang="en-US" altLang="ko-KR" sz="2000" dirty="0" smtClean="0"/>
          </a:p>
          <a:p>
            <a:pPr latinLnBrk="0">
              <a:lnSpc>
                <a:spcPct val="150000"/>
              </a:lnSpc>
              <a:spcBef>
                <a:spcPts val="0"/>
              </a:spcBef>
              <a:buFont typeface="Wingdings" charset="2"/>
              <a:buChar char="§"/>
            </a:pPr>
            <a:r>
              <a:rPr kumimoji="1" lang="ko-KR" altLang="en-US" sz="2000" dirty="0" smtClean="0"/>
              <a:t>각 </a:t>
            </a:r>
            <a:r>
              <a:rPr kumimoji="1" lang="en-US" altLang="ko-KR" sz="2000" dirty="0" smtClean="0"/>
              <a:t>null pointer</a:t>
            </a:r>
            <a:r>
              <a:rPr kumimoji="1" lang="ko-KR" altLang="en-US" sz="2000" dirty="0" smtClean="0"/>
              <a:t>는 외부 노드들을 의미</a:t>
            </a:r>
            <a:endParaRPr kumimoji="1" lang="en-US" altLang="ko-KR" sz="2000" dirty="0" smtClean="0"/>
          </a:p>
          <a:p>
            <a:pPr latinLnBrk="0">
              <a:lnSpc>
                <a:spcPct val="150000"/>
              </a:lnSpc>
              <a:spcBef>
                <a:spcPts val="0"/>
              </a:spcBef>
              <a:buFont typeface="Wingdings" charset="2"/>
              <a:buChar char="§"/>
            </a:pPr>
            <a:r>
              <a:rPr kumimoji="1" lang="ko-KR" altLang="en-US" sz="2000" b="1" dirty="0" smtClean="0"/>
              <a:t>색에 대하여</a:t>
            </a:r>
            <a:endParaRPr kumimoji="1" lang="en-US" altLang="ko-KR" sz="2000" b="1" dirty="0" smtClean="0"/>
          </a:p>
          <a:p>
            <a:pPr lvl="1" latinLnBrk="0">
              <a:lnSpc>
                <a:spcPct val="150000"/>
              </a:lnSpc>
              <a:spcBef>
                <a:spcPts val="0"/>
              </a:spcBef>
              <a:buFont typeface="Wingdings" charset="2"/>
              <a:buChar char="ü"/>
            </a:pPr>
            <a:r>
              <a:rPr kumimoji="1" lang="ko-KR" altLang="en-US" sz="1300" dirty="0" smtClean="0"/>
              <a:t>무조건 검은색 </a:t>
            </a:r>
            <a:r>
              <a:rPr kumimoji="1" lang="en-US" altLang="ko-KR" sz="1300" dirty="0" smtClean="0"/>
              <a:t>:</a:t>
            </a:r>
            <a:r>
              <a:rPr kumimoji="1" lang="ko-KR" altLang="en-US" sz="1300" dirty="0" smtClean="0"/>
              <a:t> </a:t>
            </a:r>
            <a:r>
              <a:rPr kumimoji="1" lang="en-US" altLang="ko-KR" sz="1300" dirty="0" smtClean="0"/>
              <a:t>root &amp; </a:t>
            </a:r>
            <a:r>
              <a:rPr kumimoji="1" lang="ko-KR" altLang="en-US" sz="1300" dirty="0" smtClean="0"/>
              <a:t>외부 노드</a:t>
            </a:r>
            <a:endParaRPr kumimoji="1" lang="en-US" altLang="ko-KR" sz="1300" dirty="0" smtClean="0"/>
          </a:p>
          <a:p>
            <a:pPr lvl="1" latinLnBrk="0">
              <a:lnSpc>
                <a:spcPct val="150000"/>
              </a:lnSpc>
              <a:spcBef>
                <a:spcPts val="0"/>
              </a:spcBef>
              <a:buFont typeface="Wingdings" charset="2"/>
              <a:buChar char="ü"/>
            </a:pPr>
            <a:r>
              <a:rPr kumimoji="1" lang="ko-KR" altLang="en-US" sz="1300" dirty="0" smtClean="0"/>
              <a:t>빨간 노드는 연속할 수 없다</a:t>
            </a:r>
            <a:endParaRPr kumimoji="1" lang="en-US" altLang="ko-KR" sz="1300" dirty="0" smtClean="0"/>
          </a:p>
          <a:p>
            <a:pPr lvl="1" latinLnBrk="0">
              <a:lnSpc>
                <a:spcPct val="150000"/>
              </a:lnSpc>
              <a:spcBef>
                <a:spcPts val="0"/>
              </a:spcBef>
              <a:buFont typeface="Wingdings" charset="2"/>
              <a:buChar char="ü"/>
            </a:pPr>
            <a:r>
              <a:rPr kumimoji="1" lang="en-US" altLang="ko-KR" sz="1300" dirty="0" smtClean="0"/>
              <a:t>Root</a:t>
            </a:r>
            <a:r>
              <a:rPr kumimoji="1" lang="ko-KR" altLang="en-US" sz="1300" dirty="0" smtClean="0"/>
              <a:t>부터 외부노드까지 블랙 노드의 갯수는 동일</a:t>
            </a:r>
            <a:endParaRPr kumimoji="1" lang="en-US" altLang="ko-KR" sz="1200" dirty="0" smtClean="0"/>
          </a:p>
          <a:p>
            <a:pPr latinLnBrk="0">
              <a:lnSpc>
                <a:spcPct val="150000"/>
              </a:lnSpc>
              <a:spcBef>
                <a:spcPts val="0"/>
              </a:spcBef>
              <a:buFont typeface="Wingdings" charset="2"/>
              <a:buChar char="§"/>
            </a:pPr>
            <a:r>
              <a:rPr kumimoji="1" lang="ko-KR" altLang="en-US" sz="2000" b="1" dirty="0" smtClean="0"/>
              <a:t>시간 복잡도</a:t>
            </a:r>
            <a:endParaRPr kumimoji="1" lang="en-US" altLang="ko-KR" sz="2000" b="1" dirty="0" smtClean="0"/>
          </a:p>
          <a:p>
            <a:pPr lvl="1">
              <a:lnSpc>
                <a:spcPct val="150000"/>
              </a:lnSpc>
              <a:buFont typeface="Wingdings" charset="2"/>
              <a:buChar char="ü"/>
            </a:pPr>
            <a:r>
              <a:rPr kumimoji="1" lang="en-US" altLang="ko-KR" sz="1600" dirty="0"/>
              <a:t>RBT</a:t>
            </a:r>
            <a:r>
              <a:rPr kumimoji="1" lang="ko-KR" altLang="en-US" sz="1600" dirty="0"/>
              <a:t>의 </a:t>
            </a:r>
            <a:r>
              <a:rPr kumimoji="1" lang="en-US" altLang="ko-KR" sz="1600" dirty="0"/>
              <a:t>height = </a:t>
            </a:r>
            <a:r>
              <a:rPr kumimoji="1" lang="en-US" altLang="ko-KR" sz="1600" b="1" dirty="0"/>
              <a:t>2log2(n+1)</a:t>
            </a:r>
          </a:p>
          <a:p>
            <a:pPr lvl="1">
              <a:lnSpc>
                <a:spcPct val="150000"/>
              </a:lnSpc>
              <a:buFont typeface="Wingdings" charset="2"/>
              <a:buChar char="ü"/>
            </a:pPr>
            <a:r>
              <a:rPr kumimoji="1" lang="ko-KR" altLang="en-US" sz="1600" dirty="0"/>
              <a:t>탐색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삽입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삭제 </a:t>
            </a:r>
            <a:r>
              <a:rPr kumimoji="1" lang="en-US" altLang="ko-KR" sz="1600" dirty="0"/>
              <a:t>=</a:t>
            </a:r>
            <a:r>
              <a:rPr kumimoji="1" lang="ko-KR" altLang="en-US" sz="1600" dirty="0"/>
              <a:t> </a:t>
            </a:r>
            <a:r>
              <a:rPr kumimoji="1" lang="en-US" altLang="ko-KR" sz="1600" b="1" dirty="0"/>
              <a:t>O(</a:t>
            </a:r>
            <a:r>
              <a:rPr kumimoji="1" lang="en-US" altLang="ko-KR" sz="1600" b="1" dirty="0" err="1"/>
              <a:t>logn</a:t>
            </a:r>
            <a:r>
              <a:rPr kumimoji="1" lang="en-US" altLang="ko-KR" sz="1600" b="1" dirty="0"/>
              <a:t>)</a:t>
            </a:r>
            <a:endParaRPr kumimoji="1" lang="ko-KR" altLang="en-US" sz="1600" b="1" dirty="0"/>
          </a:p>
          <a:p>
            <a:pPr latinLnBrk="0">
              <a:lnSpc>
                <a:spcPct val="100000"/>
              </a:lnSpc>
              <a:spcBef>
                <a:spcPts val="0"/>
              </a:spcBef>
              <a:buFont typeface="Wingdings" charset="2"/>
              <a:buChar char="§"/>
            </a:pPr>
            <a:endParaRPr kumimoji="1" lang="ko-KR" altLang="en-US" sz="20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276" y="1138264"/>
            <a:ext cx="6411823" cy="4880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417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400433"/>
            <a:ext cx="10515600" cy="1325563"/>
          </a:xfrm>
        </p:spPr>
        <p:txBody>
          <a:bodyPr/>
          <a:lstStyle/>
          <a:p>
            <a:r>
              <a:rPr kumimoji="1" lang="en-US" altLang="ko-KR" dirty="0" smtClean="0"/>
              <a:t>Rank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577464"/>
            <a:ext cx="3922986" cy="257977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charset="2"/>
              <a:buChar char="§"/>
            </a:pPr>
            <a:r>
              <a:rPr kumimoji="1" lang="ko-KR" altLang="en-US" sz="3000" dirty="0" smtClean="0"/>
              <a:t>검정 </a:t>
            </a:r>
            <a:r>
              <a:rPr kumimoji="1" lang="en-US" altLang="ko-KR" sz="3000" dirty="0" smtClean="0"/>
              <a:t>height</a:t>
            </a:r>
          </a:p>
          <a:p>
            <a:pPr>
              <a:lnSpc>
                <a:spcPct val="150000"/>
              </a:lnSpc>
              <a:buFont typeface="Wingdings" charset="2"/>
              <a:buChar char="§"/>
            </a:pPr>
            <a:r>
              <a:rPr kumimoji="1" lang="en-US" altLang="ko-KR" sz="3000" dirty="0" smtClean="0"/>
              <a:t>Black pointer</a:t>
            </a:r>
            <a:r>
              <a:rPr kumimoji="1" lang="ko-KR" altLang="en-US" sz="3000" dirty="0" smtClean="0"/>
              <a:t> 갯수</a:t>
            </a:r>
            <a:endParaRPr kumimoji="1" lang="en-US" altLang="ko-KR" sz="3000" dirty="0" smtClean="0"/>
          </a:p>
          <a:p>
            <a:pPr>
              <a:lnSpc>
                <a:spcPct val="150000"/>
              </a:lnSpc>
              <a:buFont typeface="Wingdings" charset="2"/>
              <a:buChar char="§"/>
            </a:pPr>
            <a:r>
              <a:rPr kumimoji="1" lang="ko-KR" altLang="en-US" sz="3000" dirty="0" smtClean="0"/>
              <a:t>외부노드 </a:t>
            </a:r>
            <a:r>
              <a:rPr kumimoji="1" lang="en-US" altLang="ko-KR" sz="3000" dirty="0" smtClean="0"/>
              <a:t>rank = 0</a:t>
            </a:r>
            <a:endParaRPr kumimoji="1" lang="ko-KR" altLang="en-US" sz="30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6207" y="1850339"/>
            <a:ext cx="6817497" cy="4034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208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73855"/>
            <a:ext cx="10515600" cy="1325563"/>
          </a:xfrm>
        </p:spPr>
        <p:txBody>
          <a:bodyPr/>
          <a:lstStyle/>
          <a:p>
            <a:r>
              <a:rPr kumimoji="1" lang="en-US" altLang="ko-KR" dirty="0" smtClean="0"/>
              <a:t>Insertion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549633"/>
            <a:ext cx="4986867" cy="211433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kumimoji="1" lang="ko-KR" altLang="en-US" dirty="0" smtClean="0"/>
              <a:t>새로운 노드가</a:t>
            </a:r>
            <a:endParaRPr kumimoji="1" lang="en-US" altLang="ko-KR" dirty="0" smtClean="0"/>
          </a:p>
          <a:p>
            <a:pPr marL="457200" lvl="1" indent="0">
              <a:lnSpc>
                <a:spcPct val="150000"/>
              </a:lnSpc>
              <a:buNone/>
            </a:pPr>
            <a:r>
              <a:rPr kumimoji="1" lang="ko-KR" altLang="en-US" dirty="0" smtClean="0"/>
              <a:t>검정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recoloring</a:t>
            </a:r>
            <a:r>
              <a:rPr kumimoji="1" lang="ko-KR" altLang="en-US" dirty="0" smtClean="0"/>
              <a:t>이 필요하다</a:t>
            </a:r>
            <a:endParaRPr kumimoji="1" lang="en-US" altLang="ko-KR" dirty="0" smtClean="0"/>
          </a:p>
          <a:p>
            <a:pPr marL="457200" lvl="1" indent="0">
              <a:lnSpc>
                <a:spcPct val="150000"/>
              </a:lnSpc>
              <a:buNone/>
            </a:pPr>
            <a:r>
              <a:rPr kumimoji="1" lang="ko-KR" altLang="en-US" dirty="0" smtClean="0">
                <a:solidFill>
                  <a:srgbClr val="FF0000"/>
                </a:solidFill>
              </a:rPr>
              <a:t>빨강</a:t>
            </a:r>
            <a:r>
              <a:rPr kumimoji="1" lang="en-US" altLang="ko-KR" dirty="0" smtClean="0">
                <a:solidFill>
                  <a:srgbClr val="FF0000"/>
                </a:solidFill>
              </a:rPr>
              <a:t>:</a:t>
            </a:r>
            <a:r>
              <a:rPr kumimoji="1" lang="ko-KR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ko-KR" sz="1400" dirty="0" smtClean="0">
                <a:solidFill>
                  <a:srgbClr val="FF0000"/>
                </a:solidFill>
              </a:rPr>
              <a:t>recoloring</a:t>
            </a:r>
            <a:r>
              <a:rPr kumimoji="1" lang="ko-KR" altLang="en-US" sz="1400" dirty="0" smtClean="0">
                <a:solidFill>
                  <a:srgbClr val="FF0000"/>
                </a:solidFill>
              </a:rPr>
              <a:t>이 필요할수도</a:t>
            </a:r>
            <a:r>
              <a:rPr kumimoji="1" lang="en-US" altLang="ko-KR" sz="1400" dirty="0" smtClean="0">
                <a:solidFill>
                  <a:srgbClr val="FF0000"/>
                </a:solidFill>
              </a:rPr>
              <a:t>,</a:t>
            </a:r>
            <a:r>
              <a:rPr kumimoji="1" lang="ko-KR" altLang="en-US" sz="1400" dirty="0" smtClean="0">
                <a:solidFill>
                  <a:srgbClr val="FF0000"/>
                </a:solidFill>
              </a:rPr>
              <a:t> 아닐 수도 있다</a:t>
            </a:r>
            <a:endParaRPr kumimoji="1" lang="ko-KR" altLang="en-US" sz="1400" dirty="0">
              <a:solidFill>
                <a:srgbClr val="FF0000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1191" y="2031998"/>
            <a:ext cx="5806221" cy="3149601"/>
          </a:xfrm>
          <a:prstGeom prst="rect">
            <a:avLst/>
          </a:prstGeom>
        </p:spPr>
      </p:pic>
      <p:cxnSp>
        <p:nvCxnSpPr>
          <p:cNvPr id="7" name="직선 연결선[R] 6"/>
          <p:cNvCxnSpPr/>
          <p:nvPr/>
        </p:nvCxnSpPr>
        <p:spPr>
          <a:xfrm>
            <a:off x="5951191" y="1813038"/>
            <a:ext cx="0" cy="3767959"/>
          </a:xfrm>
          <a:prstGeom prst="line">
            <a:avLst/>
          </a:prstGeom>
          <a:ln w="317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5925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971" y="1287517"/>
            <a:ext cx="8086156" cy="4912318"/>
          </a:xfrm>
          <a:prstGeom prst="rect">
            <a:avLst/>
          </a:prstGeom>
        </p:spPr>
      </p:pic>
      <p:sp>
        <p:nvSpPr>
          <p:cNvPr id="6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ko-KR" dirty="0" smtClean="0"/>
              <a:t>Case1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7561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6533" y="845647"/>
            <a:ext cx="8398934" cy="5360123"/>
          </a:xfrm>
          <a:prstGeom prst="rect">
            <a:avLst/>
          </a:prstGeom>
        </p:spPr>
      </p:pic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ko-KR" dirty="0" smtClean="0"/>
              <a:t>Case2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48398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18296"/>
            <a:ext cx="10515600" cy="1325563"/>
          </a:xfrm>
        </p:spPr>
        <p:txBody>
          <a:bodyPr/>
          <a:lstStyle/>
          <a:p>
            <a:r>
              <a:rPr kumimoji="1" lang="en-US" altLang="ko-KR" dirty="0" smtClean="0"/>
              <a:t>Deletion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2702225"/>
            <a:ext cx="4376351" cy="2149368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§"/>
            </a:pPr>
            <a:r>
              <a:rPr kumimoji="1" lang="ko-KR" altLang="en-US" sz="2000" dirty="0" smtClean="0"/>
              <a:t>기본적으로 </a:t>
            </a:r>
            <a:r>
              <a:rPr kumimoji="1" lang="en-US" altLang="ko-KR" sz="2000" dirty="0" smtClean="0"/>
              <a:t>BST</a:t>
            </a:r>
            <a:r>
              <a:rPr kumimoji="1" lang="ko-KR" altLang="en-US" sz="2000" dirty="0" smtClean="0"/>
              <a:t>의 </a:t>
            </a:r>
            <a:r>
              <a:rPr kumimoji="1" lang="en-US" altLang="ko-KR" sz="2000" dirty="0" smtClean="0"/>
              <a:t>Deletion</a:t>
            </a:r>
            <a:r>
              <a:rPr kumimoji="1" lang="ko-KR" altLang="en-US" sz="2000" dirty="0" smtClean="0"/>
              <a:t>과 비슷</a:t>
            </a:r>
            <a:endParaRPr kumimoji="1" lang="en-US" altLang="ko-KR" sz="2000" dirty="0" smtClean="0"/>
          </a:p>
          <a:p>
            <a:pPr>
              <a:buFont typeface="Wingdings" charset="2"/>
              <a:buChar char="§"/>
            </a:pPr>
            <a:r>
              <a:rPr kumimoji="1" lang="ko-KR" altLang="en-US" sz="2000" b="1" dirty="0" smtClean="0"/>
              <a:t>삭제하는 노드가</a:t>
            </a:r>
            <a:endParaRPr kumimoji="1" lang="en-US" altLang="ko-KR" sz="2000" b="1" dirty="0" smtClean="0"/>
          </a:p>
          <a:p>
            <a:pPr marL="457200" lvl="1" indent="0">
              <a:lnSpc>
                <a:spcPct val="150000"/>
              </a:lnSpc>
              <a:buNone/>
            </a:pPr>
            <a:r>
              <a:rPr kumimoji="1" lang="ko-KR" altLang="en-US" sz="1600" dirty="0" smtClean="0">
                <a:solidFill>
                  <a:srgbClr val="FF0000"/>
                </a:solidFill>
              </a:rPr>
              <a:t>빨강 </a:t>
            </a:r>
            <a:r>
              <a:rPr kumimoji="1" lang="en-US" altLang="ko-KR" sz="1600" dirty="0" smtClean="0">
                <a:solidFill>
                  <a:srgbClr val="FF0000"/>
                </a:solidFill>
              </a:rPr>
              <a:t>:</a:t>
            </a:r>
            <a:r>
              <a:rPr kumimoji="1" lang="ko-KR" altLang="en-US" sz="1600" dirty="0" smtClean="0">
                <a:solidFill>
                  <a:srgbClr val="FF0000"/>
                </a:solidFill>
              </a:rPr>
              <a:t> </a:t>
            </a:r>
            <a:r>
              <a:rPr kumimoji="1" lang="en-US" altLang="ko-KR" sz="1600" dirty="0" smtClean="0">
                <a:solidFill>
                  <a:srgbClr val="FF0000"/>
                </a:solidFill>
              </a:rPr>
              <a:t>rank</a:t>
            </a:r>
            <a:r>
              <a:rPr kumimoji="1" lang="ko-KR" altLang="en-US" sz="1600" dirty="0" smtClean="0">
                <a:solidFill>
                  <a:srgbClr val="FF0000"/>
                </a:solidFill>
              </a:rPr>
              <a:t> 동일</a:t>
            </a:r>
            <a:r>
              <a:rPr kumimoji="1" lang="en-US" altLang="ko-KR" sz="1600" dirty="0" smtClean="0">
                <a:solidFill>
                  <a:srgbClr val="FF0000"/>
                </a:solidFill>
              </a:rPr>
              <a:t>,</a:t>
            </a:r>
            <a:r>
              <a:rPr kumimoji="1" lang="ko-KR" altLang="en-US" sz="1600" dirty="0" smtClean="0">
                <a:solidFill>
                  <a:srgbClr val="FF0000"/>
                </a:solidFill>
              </a:rPr>
              <a:t> </a:t>
            </a:r>
            <a:r>
              <a:rPr kumimoji="1" lang="en-US" altLang="ko-KR" sz="1600" dirty="0" smtClean="0">
                <a:solidFill>
                  <a:srgbClr val="FF0000"/>
                </a:solidFill>
              </a:rPr>
              <a:t>rebalancing </a:t>
            </a:r>
            <a:r>
              <a:rPr kumimoji="1" lang="ko-KR" altLang="en-US" sz="1600" dirty="0" smtClean="0">
                <a:solidFill>
                  <a:srgbClr val="FF0000"/>
                </a:solidFill>
              </a:rPr>
              <a:t>필요없음</a:t>
            </a:r>
            <a:endParaRPr kumimoji="1" lang="en-US" altLang="ko-KR" sz="1600" dirty="0" smtClean="0">
              <a:solidFill>
                <a:srgbClr val="FF0000"/>
              </a:solidFill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kumimoji="1" lang="ko-KR" altLang="en-US" sz="1600" dirty="0" smtClean="0"/>
              <a:t>검정 </a:t>
            </a:r>
            <a:r>
              <a:rPr kumimoji="1" lang="en-US" altLang="ko-KR" sz="1600" dirty="0" smtClean="0"/>
              <a:t>:</a:t>
            </a:r>
            <a:r>
              <a:rPr kumimoji="1" lang="ko-KR" altLang="en-US" sz="1600" dirty="0" smtClean="0"/>
              <a:t> </a:t>
            </a:r>
            <a:r>
              <a:rPr kumimoji="1" lang="en-US" altLang="ko-KR" sz="1600" dirty="0" smtClean="0"/>
              <a:t>rank</a:t>
            </a:r>
            <a:r>
              <a:rPr kumimoji="1" lang="ko-KR" altLang="en-US" sz="1600" dirty="0" smtClean="0"/>
              <a:t>에 영향</a:t>
            </a:r>
            <a:r>
              <a:rPr kumimoji="1" lang="en-US" altLang="ko-KR" sz="1600" dirty="0" smtClean="0"/>
              <a:t>,</a:t>
            </a:r>
            <a:r>
              <a:rPr kumimoji="1" lang="ko-KR" altLang="en-US" sz="1600" dirty="0" smtClean="0"/>
              <a:t> </a:t>
            </a:r>
            <a:r>
              <a:rPr kumimoji="1" lang="en-US" altLang="ko-KR" sz="1600" dirty="0" smtClean="0"/>
              <a:t>rebalancing </a:t>
            </a:r>
            <a:r>
              <a:rPr kumimoji="1" lang="ko-KR" altLang="en-US" sz="1600" dirty="0" smtClean="0"/>
              <a:t>필요 </a:t>
            </a:r>
            <a:r>
              <a:rPr kumimoji="1" lang="en-US" altLang="ko-KR" sz="1600" dirty="0" smtClean="0"/>
              <a:t/>
            </a:r>
            <a:br>
              <a:rPr kumimoji="1" lang="en-US" altLang="ko-KR" sz="1600" dirty="0" smtClean="0"/>
            </a:br>
            <a:r>
              <a:rPr kumimoji="1" lang="ko-KR" altLang="en-US" sz="1600" dirty="0" smtClean="0"/>
              <a:t>        </a:t>
            </a:r>
            <a:r>
              <a:rPr kumimoji="1" lang="en-US" altLang="ko-KR" sz="1600" dirty="0" smtClean="0"/>
              <a:t>-&gt;</a:t>
            </a:r>
            <a:r>
              <a:rPr kumimoji="1" lang="ko-KR" altLang="en-US" sz="1600" dirty="0" smtClean="0"/>
              <a:t> 엣지를 더블 블랙으로 나타냄</a:t>
            </a:r>
            <a:endParaRPr kumimoji="1" lang="ko-KR" altLang="en-US" sz="16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4504" y="1690688"/>
            <a:ext cx="4744563" cy="186817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9990" y="4027595"/>
            <a:ext cx="4413589" cy="2062163"/>
          </a:xfrm>
          <a:prstGeom prst="rect">
            <a:avLst/>
          </a:prstGeom>
        </p:spPr>
      </p:pic>
      <p:cxnSp>
        <p:nvCxnSpPr>
          <p:cNvPr id="6" name="직선 연결선[R] 5"/>
          <p:cNvCxnSpPr/>
          <p:nvPr/>
        </p:nvCxnSpPr>
        <p:spPr>
          <a:xfrm>
            <a:off x="5856598" y="1702678"/>
            <a:ext cx="0" cy="4148462"/>
          </a:xfrm>
          <a:prstGeom prst="line">
            <a:avLst/>
          </a:prstGeom>
          <a:ln w="3175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066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600" cy="1325563"/>
          </a:xfrm>
        </p:spPr>
        <p:txBody>
          <a:bodyPr/>
          <a:lstStyle/>
          <a:p>
            <a:r>
              <a:rPr kumimoji="1" lang="en-US" altLang="ko-KR" dirty="0" smtClean="0"/>
              <a:t>Case1 </a:t>
            </a:r>
            <a:r>
              <a:rPr kumimoji="1" lang="en-US" altLang="ko-KR" sz="2800" dirty="0" smtClean="0"/>
              <a:t>(</a:t>
            </a:r>
            <a:r>
              <a:rPr kumimoji="1" lang="ko-KR" altLang="en-US" sz="2800" dirty="0" smtClean="0"/>
              <a:t>검은 부모</a:t>
            </a:r>
            <a:r>
              <a:rPr kumimoji="1" lang="en-US" altLang="ko-KR" sz="2800" dirty="0" smtClean="0"/>
              <a:t>,</a:t>
            </a:r>
            <a:r>
              <a:rPr kumimoji="1" lang="ko-KR" altLang="en-US" sz="2800" dirty="0" smtClean="0"/>
              <a:t> 검은 자식 노드</a:t>
            </a:r>
            <a:r>
              <a:rPr kumimoji="1" lang="en-US" altLang="ko-KR" sz="2800" dirty="0" smtClean="0"/>
              <a:t>)</a:t>
            </a:r>
            <a:endParaRPr kumimoji="1" lang="ko-KR" altLang="en-US" sz="28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199" y="1690688"/>
            <a:ext cx="6705601" cy="469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924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143</Words>
  <Application>Microsoft Macintosh PowerPoint</Application>
  <PresentationFormat>와이드스크린</PresentationFormat>
  <Paragraphs>33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맑은 고딕</vt:lpstr>
      <vt:lpstr>Wingdings</vt:lpstr>
      <vt:lpstr>Arial</vt:lpstr>
      <vt:lpstr>Office 테마</vt:lpstr>
      <vt:lpstr>RedBlackTree</vt:lpstr>
      <vt:lpstr>RBT란?</vt:lpstr>
      <vt:lpstr>특징</vt:lpstr>
      <vt:lpstr>Rank</vt:lpstr>
      <vt:lpstr>Insertion</vt:lpstr>
      <vt:lpstr>Case1</vt:lpstr>
      <vt:lpstr>Case2</vt:lpstr>
      <vt:lpstr>Deletion</vt:lpstr>
      <vt:lpstr>Case1 (검은 부모, 검은 자식 노드)</vt:lpstr>
      <vt:lpstr>Case2 (검은 부모, 빨강 자식 노드)</vt:lpstr>
      <vt:lpstr>Case3 (빨강 부모 노드)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RedBlackTree</dc:title>
  <dc:creator>twih@naver.com</dc:creator>
  <cp:lastModifiedBy>twih@naver.com</cp:lastModifiedBy>
  <cp:revision>10</cp:revision>
  <dcterms:created xsi:type="dcterms:W3CDTF">2017-01-12T12:02:08Z</dcterms:created>
  <dcterms:modified xsi:type="dcterms:W3CDTF">2017-01-12T16:56:03Z</dcterms:modified>
</cp:coreProperties>
</file>

<file path=docProps/thumbnail.jpeg>
</file>